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7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0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99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845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5908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738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2680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342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99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0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41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70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33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36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660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966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179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59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0000">
              <a:schemeClr val="accent2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38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8774" y="1531917"/>
            <a:ext cx="8716487" cy="1751110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Предотвращение конфликтов в миграционной среде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643251"/>
            <a:ext cx="7766936" cy="178129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Бычкова Елена Семёновна,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ст. преподаватель кафедры психологии,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педагогики и специального образования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26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005" y="609600"/>
            <a:ext cx="10521537" cy="1504208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b="1" dirty="0" smtClean="0"/>
              <a:t>результат </a:t>
            </a:r>
            <a:r>
              <a:rPr lang="ru-RU" b="1" dirty="0"/>
              <a:t>реализации </a:t>
            </a:r>
            <a:r>
              <a:rPr lang="ru-RU" b="1" dirty="0" smtClean="0"/>
              <a:t>психопрофилактической </a:t>
            </a:r>
            <a:r>
              <a:rPr lang="ru-RU" b="1" dirty="0"/>
              <a:t>программы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2509" y="2339439"/>
            <a:ext cx="9749642" cy="425136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увеличиваются показатели: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адаптации </a:t>
            </a:r>
            <a:r>
              <a:rPr lang="ru-RU" sz="2400" dirty="0">
                <a:solidFill>
                  <a:schemeClr val="tx1"/>
                </a:solidFill>
              </a:rPr>
              <a:t>мигрантов в новом социокультурном пространстве;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ориентации </a:t>
            </a:r>
            <a:r>
              <a:rPr lang="ru-RU" sz="2400" dirty="0">
                <a:solidFill>
                  <a:schemeClr val="tx1"/>
                </a:solidFill>
              </a:rPr>
              <a:t>на динамически развивающуюся культуру, которая свойственна большей части населения России,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смелости </a:t>
            </a:r>
            <a:r>
              <a:rPr lang="ru-RU" sz="2400" dirty="0">
                <a:solidFill>
                  <a:schemeClr val="tx1"/>
                </a:solidFill>
              </a:rPr>
              <a:t>и предприимчивости в реализации личностного потенциала и в межэтническом общении;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специфичности</a:t>
            </a:r>
            <a:r>
              <a:rPr lang="ru-RU" sz="2400" dirty="0">
                <a:solidFill>
                  <a:schemeClr val="tx1"/>
                </a:solidFill>
              </a:rPr>
              <a:t>, т. е. стремлении мигранта быть уважаемым членом нового общества: толерантности к деятельности российских властей в области миграционной </a:t>
            </a:r>
            <a:r>
              <a:rPr lang="ru-RU" sz="2400" dirty="0" smtClean="0">
                <a:solidFill>
                  <a:schemeClr val="tx1"/>
                </a:solidFill>
              </a:rPr>
              <a:t>политики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25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354" y="609600"/>
            <a:ext cx="9782979" cy="62428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Мировой опыт интеграции мигран</a:t>
            </a:r>
            <a:r>
              <a:rPr lang="ru-RU" dirty="0" smtClean="0"/>
              <a:t>тов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354" y="1355075"/>
            <a:ext cx="9507557" cy="5266062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АВСТРАЛИЯ. Мигранты из разных стран знакомят коллег с национальной кухней </a:t>
            </a:r>
          </a:p>
          <a:p>
            <a:r>
              <a:rPr lang="ru-RU" dirty="0">
                <a:solidFill>
                  <a:schemeClr val="tx1"/>
                </a:solidFill>
              </a:rPr>
              <a:t>БОЛГАРИЯ. Студенты-лингвисты помогают детям из семей беженцев учиться </a:t>
            </a:r>
          </a:p>
          <a:p>
            <a:r>
              <a:rPr lang="ru-RU" dirty="0">
                <a:solidFill>
                  <a:schemeClr val="tx1"/>
                </a:solidFill>
              </a:rPr>
              <a:t>ВЕЛИКОБРИТАНИЯ. Медицинские службы используют исламскую культуру, чтобы помочь мигрантам в борьбе с диабетом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ВЕНГРИЯ</a:t>
            </a:r>
            <a:r>
              <a:rPr lang="ru-RU" dirty="0">
                <a:solidFill>
                  <a:schemeClr val="tx1"/>
                </a:solidFill>
              </a:rPr>
              <a:t>. Школьники играют в компьютерную игру про мигрантов </a:t>
            </a:r>
          </a:p>
          <a:p>
            <a:r>
              <a:rPr lang="ru-RU" dirty="0">
                <a:solidFill>
                  <a:schemeClr val="tx1"/>
                </a:solidFill>
              </a:rPr>
              <a:t>ГЕРМАНИЯ. Женщины-полицейские показывают </a:t>
            </a:r>
            <a:r>
              <a:rPr lang="ru-RU" dirty="0" err="1">
                <a:solidFill>
                  <a:schemeClr val="tx1"/>
                </a:solidFill>
              </a:rPr>
              <a:t>мигранткам</a:t>
            </a:r>
            <a:r>
              <a:rPr lang="ru-RU" dirty="0">
                <a:solidFill>
                  <a:schemeClr val="tx1"/>
                </a:solidFill>
              </a:rPr>
              <a:t> город </a:t>
            </a:r>
          </a:p>
          <a:p>
            <a:r>
              <a:rPr lang="ru-RU" dirty="0">
                <a:solidFill>
                  <a:schemeClr val="tx1"/>
                </a:solidFill>
              </a:rPr>
              <a:t>ГРЕЦИЯ. Мигранты приобщаются к искусству </a:t>
            </a:r>
          </a:p>
          <a:p>
            <a:r>
              <a:rPr lang="ru-RU" dirty="0">
                <a:solidFill>
                  <a:schemeClr val="tx1"/>
                </a:solidFill>
              </a:rPr>
              <a:t>ДАНИЯ. Все желающие могут пообщаться с мигрантами в формате «живая библиотека» </a:t>
            </a:r>
          </a:p>
          <a:p>
            <a:r>
              <a:rPr lang="ru-RU" dirty="0">
                <a:solidFill>
                  <a:schemeClr val="tx1"/>
                </a:solidFill>
              </a:rPr>
              <a:t>ИЗРАИЛЬ: «русские» вместе с коренными израильтянами ходят в психологическую группу </a:t>
            </a:r>
          </a:p>
          <a:p>
            <a:r>
              <a:rPr lang="ru-RU" dirty="0">
                <a:solidFill>
                  <a:schemeClr val="tx1"/>
                </a:solidFill>
              </a:rPr>
              <a:t>ИРЛАНДИЯ. Мигранты разыгрывают футбольный кубок </a:t>
            </a:r>
          </a:p>
          <a:p>
            <a:r>
              <a:rPr lang="ru-RU" dirty="0">
                <a:solidFill>
                  <a:schemeClr val="tx1"/>
                </a:solidFill>
              </a:rPr>
              <a:t>ИСПАНИЯ. Мигранты из разных стран участвуют в проектах социального театра </a:t>
            </a:r>
          </a:p>
          <a:p>
            <a:r>
              <a:rPr lang="ru-RU" dirty="0">
                <a:solidFill>
                  <a:schemeClr val="tx1"/>
                </a:solidFill>
              </a:rPr>
              <a:t>КАНАДА. В Галифаксе — морских воротах страны — создан музей иммиграции </a:t>
            </a:r>
          </a:p>
          <a:p>
            <a:r>
              <a:rPr lang="ru-RU" dirty="0">
                <a:solidFill>
                  <a:schemeClr val="tx1"/>
                </a:solidFill>
              </a:rPr>
              <a:t>ЛИТВА. Консультационный центр для мигрантов </a:t>
            </a:r>
          </a:p>
          <a:p>
            <a:r>
              <a:rPr lang="ru-RU" dirty="0">
                <a:solidFill>
                  <a:schemeClr val="tx1"/>
                </a:solidFill>
              </a:rPr>
              <a:t>ЛЮКСЕМБУРГ. Музыкальная группа, состоящая из местных обитателей дома престарелых и музыкантов -мигрантов, записывает диск </a:t>
            </a:r>
          </a:p>
          <a:p>
            <a:r>
              <a:rPr lang="ru-RU" dirty="0">
                <a:solidFill>
                  <a:schemeClr val="tx1"/>
                </a:solidFill>
              </a:rPr>
              <a:t>НОВАЯ ЗЕЛАНДИЯ. Выпущена книга о том, как переживается смерть в культурах мигрант</a:t>
            </a:r>
            <a:r>
              <a:rPr lang="ru-RU" dirty="0"/>
              <a:t>ов</a:t>
            </a:r>
          </a:p>
        </p:txBody>
      </p:sp>
    </p:spTree>
    <p:extLst>
      <p:ext uri="{BB962C8B-B14F-4D97-AF65-F5344CB8AC3E}">
        <p14:creationId xmlns:p14="http://schemas.microsoft.com/office/powerpoint/2010/main" val="2773069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336" y="0"/>
            <a:ext cx="95463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008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47" y="0"/>
            <a:ext cx="69342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081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0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273" y="1056904"/>
            <a:ext cx="887086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Ч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увство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отчужденности от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</a:rPr>
              <a:t>иноэтничной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среды:</a:t>
            </a:r>
          </a:p>
          <a:p>
            <a:endParaRPr lang="ru-RU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проблема </a:t>
            </a:r>
            <a:r>
              <a:rPr lang="ru-RU" sz="2800" dirty="0"/>
              <a:t>личностного роста </a:t>
            </a:r>
            <a:r>
              <a:rPr lang="ru-RU" sz="2800" dirty="0" smtClean="0"/>
              <a:t>мигрантов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изменение </a:t>
            </a:r>
            <a:r>
              <a:rPr lang="ru-RU" sz="2800" dirty="0"/>
              <a:t>жизненных стереотипов и социальных </a:t>
            </a:r>
            <a:r>
              <a:rPr lang="ru-RU" sz="2800" dirty="0" smtClean="0"/>
              <a:t>установок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переоценка ценностей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формирование </a:t>
            </a:r>
            <a:r>
              <a:rPr lang="ru-RU" sz="2800" dirty="0"/>
              <a:t>новых личностных стремлений, </a:t>
            </a:r>
            <a:r>
              <a:rPr lang="ru-RU" sz="2800" dirty="0" smtClean="0"/>
              <a:t>поведения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особенности </a:t>
            </a:r>
            <a:r>
              <a:rPr lang="ru-RU" sz="2800" dirty="0"/>
              <a:t>выполнения трудовой </a:t>
            </a:r>
            <a:r>
              <a:rPr lang="ru-RU" sz="2800" dirty="0" smtClean="0"/>
              <a:t>деятельности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4231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8140" y="890650"/>
            <a:ext cx="858586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Эффективность профилактики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этнической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отчужденности</a:t>
            </a:r>
          </a:p>
          <a:p>
            <a:endParaRPr lang="ru-RU" dirty="0"/>
          </a:p>
          <a:p>
            <a:endParaRPr lang="ru-RU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создание </a:t>
            </a:r>
            <a:r>
              <a:rPr lang="ru-RU" sz="2800" dirty="0"/>
              <a:t>необходимых условий для развития личностного потенциала </a:t>
            </a:r>
            <a:r>
              <a:rPr lang="ru-RU" sz="2800" dirty="0" smtClean="0"/>
              <a:t>мигрантов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содействие </a:t>
            </a:r>
            <a:r>
              <a:rPr lang="ru-RU" sz="2800" dirty="0"/>
              <a:t>в принятии решений в ситуации риска и </a:t>
            </a:r>
            <a:r>
              <a:rPr lang="ru-RU" sz="2800" dirty="0" smtClean="0"/>
              <a:t>неопределенности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помощь </a:t>
            </a:r>
            <a:r>
              <a:rPr lang="ru-RU" sz="2800" dirty="0"/>
              <a:t>в осознании ответственности за собственную жизнь. </a:t>
            </a:r>
          </a:p>
        </p:txBody>
      </p:sp>
    </p:spTree>
    <p:extLst>
      <p:ext uri="{BB962C8B-B14F-4D97-AF65-F5344CB8AC3E}">
        <p14:creationId xmlns:p14="http://schemas.microsoft.com/office/powerpoint/2010/main" val="221102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3148" y="1330036"/>
            <a:ext cx="878774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Цель программы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психологической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профилактики:</a:t>
            </a:r>
          </a:p>
          <a:p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/>
              <a:t> - </a:t>
            </a:r>
            <a:r>
              <a:rPr lang="ru-RU" sz="2800" dirty="0" smtClean="0"/>
              <a:t>снижение </a:t>
            </a:r>
            <a:r>
              <a:rPr lang="ru-RU" sz="2800" dirty="0"/>
              <a:t>уровня этнической отчужденности мигрантов от нового социокультурного пространства и профилактика межэтнических </a:t>
            </a:r>
            <a:r>
              <a:rPr lang="ru-RU" sz="2800" dirty="0" smtClean="0"/>
              <a:t>конфликтов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621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9321688" cy="1052945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Задачи профилактической программы: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888177"/>
            <a:ext cx="8596668" cy="4702628"/>
          </a:xfrm>
        </p:spPr>
        <p:txBody>
          <a:bodyPr>
            <a:normAutofit/>
          </a:bodyPr>
          <a:lstStyle/>
          <a:p>
            <a:r>
              <a:rPr lang="ru-RU" sz="3000" dirty="0">
                <a:solidFill>
                  <a:schemeClr val="tx1"/>
                </a:solidFill>
              </a:rPr>
              <a:t>1</a:t>
            </a:r>
            <a:r>
              <a:rPr lang="ru-RU" sz="2800" dirty="0">
                <a:solidFill>
                  <a:schemeClr val="tx1"/>
                </a:solidFill>
              </a:rPr>
              <a:t>) личностная самоидентификация мигрантов; </a:t>
            </a:r>
          </a:p>
          <a:p>
            <a:r>
              <a:rPr lang="ru-RU" sz="2800" dirty="0">
                <a:solidFill>
                  <a:schemeClr val="tx1"/>
                </a:solidFill>
              </a:rPr>
              <a:t>2) толерантное отношение к двусмысленности и неопределенности; </a:t>
            </a:r>
          </a:p>
          <a:p>
            <a:r>
              <a:rPr lang="ru-RU" sz="2800" dirty="0">
                <a:solidFill>
                  <a:schemeClr val="tx1"/>
                </a:solidFill>
              </a:rPr>
              <a:t>3) коллективистские стремления; </a:t>
            </a:r>
          </a:p>
          <a:p>
            <a:r>
              <a:rPr lang="ru-RU" sz="2800" dirty="0">
                <a:solidFill>
                  <a:schemeClr val="tx1"/>
                </a:solidFill>
              </a:rPr>
              <a:t>4) адаптивность к </a:t>
            </a:r>
            <a:r>
              <a:rPr lang="ru-RU" sz="2800" dirty="0" err="1" smtClean="0">
                <a:solidFill>
                  <a:schemeClr val="tx1"/>
                </a:solidFill>
              </a:rPr>
              <a:t>иноэтничной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среде; </a:t>
            </a:r>
          </a:p>
          <a:p>
            <a:r>
              <a:rPr lang="ru-RU" sz="2800" dirty="0">
                <a:solidFill>
                  <a:schemeClr val="tx1"/>
                </a:solidFill>
              </a:rPr>
              <a:t>5) культурно-ценностные ориентации; </a:t>
            </a:r>
          </a:p>
          <a:p>
            <a:r>
              <a:rPr lang="ru-RU" sz="2800" dirty="0">
                <a:solidFill>
                  <a:schemeClr val="tx1"/>
                </a:solidFill>
              </a:rPr>
              <a:t>6) уверенное поведение, предприимчивость и смелость в различных жизненных ситуациях.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1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452317" cy="165858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технологии </a:t>
            </a:r>
            <a:r>
              <a:rPr lang="ru-RU" b="1" dirty="0"/>
              <a:t>профилактической </a:t>
            </a:r>
            <a:r>
              <a:rPr lang="ru-RU" b="1" dirty="0" smtClean="0"/>
              <a:t>деятельности: 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268187"/>
            <a:ext cx="8596668" cy="37731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</a:rPr>
              <a:t>психологическая </a:t>
            </a:r>
            <a:r>
              <a:rPr lang="ru-RU" sz="3200" dirty="0">
                <a:solidFill>
                  <a:schemeClr val="tx1"/>
                </a:solidFill>
              </a:rPr>
              <a:t>диагностика, </a:t>
            </a:r>
            <a:endParaRPr lang="ru-RU" sz="3200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err="1" smtClean="0">
                <a:solidFill>
                  <a:schemeClr val="tx1"/>
                </a:solidFill>
              </a:rPr>
              <a:t>мультикультурное</a:t>
            </a:r>
            <a:r>
              <a:rPr lang="ru-RU" sz="3200" dirty="0" smtClean="0">
                <a:solidFill>
                  <a:schemeClr val="tx1"/>
                </a:solidFill>
              </a:rPr>
              <a:t> психологическое консультирование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1"/>
                </a:solidFill>
              </a:rPr>
              <a:t>групповой тренинг межкультурного взаимодействия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3239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526472"/>
            <a:ext cx="9761075" cy="1729840"/>
          </a:xfrm>
        </p:spPr>
        <p:txBody>
          <a:bodyPr/>
          <a:lstStyle/>
          <a:p>
            <a:r>
              <a:rPr lang="ru-RU" b="1" dirty="0"/>
              <a:t>групповой тренинг межкультурного </a:t>
            </a:r>
            <a:r>
              <a:rPr lang="ru-RU" b="1" dirty="0" smtClean="0"/>
              <a:t>взаимодействия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0016" y="2481943"/>
            <a:ext cx="10022773" cy="414448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1) формирование навыков продуктивного самоанализа; </a:t>
            </a:r>
          </a:p>
          <a:p>
            <a:r>
              <a:rPr lang="ru-RU" sz="2400" dirty="0">
                <a:solidFill>
                  <a:schemeClr val="tx1"/>
                </a:solidFill>
              </a:rPr>
              <a:t>2) осознание личностной потребности в конструктивном межэтническом и межкультурном взаимодействии; </a:t>
            </a:r>
          </a:p>
          <a:p>
            <a:r>
              <a:rPr lang="ru-RU" sz="2400" dirty="0">
                <a:solidFill>
                  <a:schemeClr val="tx1"/>
                </a:solidFill>
              </a:rPr>
              <a:t>3) развитие межкультурной коммуникативной компетентности;</a:t>
            </a:r>
          </a:p>
          <a:p>
            <a:r>
              <a:rPr lang="ru-RU" sz="2400" dirty="0">
                <a:solidFill>
                  <a:schemeClr val="tx1"/>
                </a:solidFill>
              </a:rPr>
              <a:t>4) формирование навыков анализа стрессовых и конфликтных ситуаций и тактики поведения в них; </a:t>
            </a:r>
          </a:p>
          <a:p>
            <a:r>
              <a:rPr lang="ru-RU" sz="2400" dirty="0">
                <a:solidFill>
                  <a:schemeClr val="tx1"/>
                </a:solidFill>
              </a:rPr>
              <a:t>5) развитие навыков рефлексии, </a:t>
            </a:r>
            <a:r>
              <a:rPr lang="ru-RU" sz="2400" dirty="0" err="1">
                <a:solidFill>
                  <a:schemeClr val="tx1"/>
                </a:solidFill>
              </a:rPr>
              <a:t>саморегуляции</a:t>
            </a:r>
            <a:r>
              <a:rPr lang="ru-RU" sz="2400" dirty="0">
                <a:solidFill>
                  <a:schemeClr val="tx1"/>
                </a:solidFill>
              </a:rPr>
              <a:t> и преодоления депрессии; </a:t>
            </a:r>
          </a:p>
          <a:p>
            <a:r>
              <a:rPr lang="ru-RU" sz="2400" dirty="0">
                <a:solidFill>
                  <a:schemeClr val="tx1"/>
                </a:solidFill>
              </a:rPr>
              <a:t>6) формирование уверенности в себе и своего поведения в ситуациях межэтнического </a:t>
            </a:r>
            <a:r>
              <a:rPr lang="ru-RU" sz="2400" dirty="0" smtClean="0">
                <a:solidFill>
                  <a:schemeClr val="tx1"/>
                </a:solidFill>
              </a:rPr>
              <a:t>общения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34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761" y="1341912"/>
            <a:ext cx="10105901" cy="5405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Вводный этап </a:t>
            </a:r>
            <a:r>
              <a:rPr lang="ru-RU" sz="2800" dirty="0"/>
              <a:t>включает в себя процедуру знакомства участников между собой и с ведущим, ознакомление с целями и задачами тренинга, принятие правил группового взаимодействия.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Первый этап </a:t>
            </a:r>
            <a:r>
              <a:rPr lang="ru-RU" sz="2800" dirty="0"/>
              <a:t>нацелен на самоанализ мигрантов, повышение собственной самооценки и выявление сильных личностных качеств.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Второй этап </a:t>
            </a:r>
            <a:r>
              <a:rPr lang="ru-RU" sz="2800" dirty="0"/>
              <a:t>направлен на сознание личностной потребности и способности к конструктивному и активному межэтническому общению. </a:t>
            </a:r>
          </a:p>
        </p:txBody>
      </p:sp>
    </p:spTree>
    <p:extLst>
      <p:ext uri="{BB962C8B-B14F-4D97-AF65-F5344CB8AC3E}">
        <p14:creationId xmlns:p14="http://schemas.microsoft.com/office/powerpoint/2010/main" val="363220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634" y="751344"/>
            <a:ext cx="88233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Третий этап </a:t>
            </a:r>
            <a:r>
              <a:rPr lang="ru-RU" sz="2400" dirty="0"/>
              <a:t>включает в себя </a:t>
            </a:r>
            <a:r>
              <a:rPr lang="ru-RU" sz="2400" dirty="0" err="1"/>
              <a:t>минилекции</a:t>
            </a:r>
            <a:r>
              <a:rPr lang="ru-RU" sz="2400" dirty="0"/>
              <a:t> о конфликтах и стрессах. Формируются навыки конструктивной оценки проблемной ситуации и ее успешного </a:t>
            </a:r>
            <a:r>
              <a:rPr lang="ru-RU" sz="2400" dirty="0" smtClean="0"/>
              <a:t>преодоления, </a:t>
            </a:r>
            <a:r>
              <a:rPr lang="ru-RU" sz="2400" dirty="0"/>
              <a:t>овладение навыками анализа и урегулирования конфликтов.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/>
              <a:t>В рамках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четвертого этапа </a:t>
            </a:r>
            <a:r>
              <a:rPr lang="ru-RU" sz="2400" dirty="0"/>
              <a:t>осуществляется формирование уверенного поведения личности мигранта, </a:t>
            </a:r>
            <a:r>
              <a:rPr lang="ru-RU" sz="2400" dirty="0" smtClean="0"/>
              <a:t>толерантного </a:t>
            </a:r>
            <a:r>
              <a:rPr lang="ru-RU" sz="2400" dirty="0"/>
              <a:t>отношения к неопределенным ситуациям, а так же принятие культурных и этнических особенностей окружающих людей.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Пятый этап</a:t>
            </a:r>
            <a:r>
              <a:rPr lang="ru-RU" sz="2400" dirty="0"/>
              <a:t>, заключительный, </a:t>
            </a:r>
            <a:r>
              <a:rPr lang="ru-RU" sz="2400" dirty="0" smtClean="0"/>
              <a:t>совместное </a:t>
            </a:r>
            <a:r>
              <a:rPr lang="ru-RU" sz="2400" dirty="0"/>
              <a:t>подведение итогов и рефлексию участников тренинга. </a:t>
            </a:r>
          </a:p>
        </p:txBody>
      </p:sp>
    </p:spTree>
    <p:extLst>
      <p:ext uri="{BB962C8B-B14F-4D97-AF65-F5344CB8AC3E}">
        <p14:creationId xmlns:p14="http://schemas.microsoft.com/office/powerpoint/2010/main" val="12430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160</TotalTime>
  <Words>574</Words>
  <Application>Microsoft Office PowerPoint</Application>
  <PresentationFormat>Широкоэкранный</PresentationFormat>
  <Paragraphs>74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Аспект</vt:lpstr>
      <vt:lpstr>Предотвращение конфликтов в миграционной среде</vt:lpstr>
      <vt:lpstr>Презентация PowerPoint</vt:lpstr>
      <vt:lpstr>Презентация PowerPoint</vt:lpstr>
      <vt:lpstr>Презентация PowerPoint</vt:lpstr>
      <vt:lpstr>Задачи профилактической программы:</vt:lpstr>
      <vt:lpstr>Основные технологии профилактической деятельности: </vt:lpstr>
      <vt:lpstr>групповой тренинг межкультурного взаимодействия</vt:lpstr>
      <vt:lpstr>Презентация PowerPoint</vt:lpstr>
      <vt:lpstr>Презентация PowerPoint</vt:lpstr>
      <vt:lpstr> результат реализации психопрофилактической программы</vt:lpstr>
      <vt:lpstr>Мировой опыт интеграции мигрантов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профилактика межэтнических конфликтов и  социокультурной адаптации мигрантов</dc:title>
  <dc:creator>Валерий</dc:creator>
  <cp:lastModifiedBy>Валерий</cp:lastModifiedBy>
  <cp:revision>11</cp:revision>
  <dcterms:created xsi:type="dcterms:W3CDTF">2021-12-09T13:13:40Z</dcterms:created>
  <dcterms:modified xsi:type="dcterms:W3CDTF">2021-12-10T07:37:01Z</dcterms:modified>
</cp:coreProperties>
</file>